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1"/>
  </p:sldMasterIdLst>
  <p:notesMasterIdLst>
    <p:notesMasterId r:id="rId14"/>
  </p:notesMasterIdLst>
  <p:sldIdLst>
    <p:sldId id="330" r:id="rId2"/>
    <p:sldId id="259" r:id="rId3"/>
    <p:sldId id="322" r:id="rId4"/>
    <p:sldId id="323" r:id="rId5"/>
    <p:sldId id="324" r:id="rId6"/>
    <p:sldId id="331" r:id="rId7"/>
    <p:sldId id="326" r:id="rId8"/>
    <p:sldId id="332" r:id="rId9"/>
    <p:sldId id="321" r:id="rId10"/>
    <p:sldId id="318" r:id="rId11"/>
    <p:sldId id="328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na Brown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3373" autoAdjust="0"/>
  </p:normalViewPr>
  <p:slideViewPr>
    <p:cSldViewPr snapToGrid="0" snapToObjects="1" showGuides="1">
      <p:cViewPr>
        <p:scale>
          <a:sx n="100" d="100"/>
          <a:sy n="100" d="100"/>
        </p:scale>
        <p:origin x="-5768" y="-2456"/>
      </p:cViewPr>
      <p:guideLst>
        <p:guide orient="horz" pos="476"/>
        <p:guide pos="3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5A45-1342-6C41-A447-2FAD058FEE54}" type="datetimeFigureOut">
              <a:rPr lang="en-US" smtClean="0"/>
              <a:pPr/>
              <a:t>10/18/11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A765-86AF-8A4F-8C7A-F78CEFBD65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4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87A8-9186-754E-813D-6BF8F27D19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95ED32-F323-C943-A6A0-E0D223B43613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point: we have scale AND composition</a:t>
            </a:r>
          </a:p>
          <a:p>
            <a:endParaRPr lang="en-US" dirty="0" smtClean="0"/>
          </a:p>
          <a:p>
            <a:r>
              <a:rPr lang="en-US" dirty="0" smtClean="0"/>
              <a:t>Customize this</a:t>
            </a:r>
            <a:r>
              <a:rPr lang="en-US" baseline="0" dirty="0" smtClean="0"/>
              <a:t> data set to a specific client's target audience/objectives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A765-86AF-8A4F-8C7A-F78CEFBD65A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-sheet 2 Line 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33900" y="2026255"/>
            <a:ext cx="4152900" cy="397484"/>
          </a:xfrm>
        </p:spPr>
        <p:txBody>
          <a:bodyPr>
            <a:noAutofit/>
          </a:bodyPr>
          <a:lstStyle>
            <a:lvl1pPr marL="0" indent="0">
              <a:defRPr sz="1600">
                <a:solidFill>
                  <a:srgbClr val="0D0D0D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533900" y="2474539"/>
            <a:ext cx="4152900" cy="3389514"/>
          </a:xfrm>
        </p:spPr>
        <p:txBody>
          <a:bodyPr>
            <a:noAutofit/>
          </a:bodyPr>
          <a:lstStyle>
            <a:lvl1pPr marL="454025" indent="-165100">
              <a:buClr>
                <a:schemeClr val="accent1">
                  <a:lumMod val="75000"/>
                </a:schemeClr>
              </a:buClr>
              <a:buFont typeface="Arial"/>
              <a:buChar char="•"/>
              <a:defRPr sz="1300">
                <a:solidFill>
                  <a:srgbClr val="0D0D0D"/>
                </a:solidFill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8000" y="1600200"/>
            <a:ext cx="3756807" cy="421142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41300" y="6356350"/>
            <a:ext cx="5915025" cy="365125"/>
          </a:xfrm>
        </p:spPr>
        <p:txBody>
          <a:bodyPr>
            <a:noAutofit/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41300" y="241300"/>
            <a:ext cx="8445500" cy="665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41300" y="944736"/>
            <a:ext cx="8445500" cy="5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 cap="none" spc="0">
                <a:solidFill>
                  <a:srgbClr val="7F7F7F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994184"/>
            <a:ext cx="8229600" cy="56203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939925"/>
            <a:ext cx="8229600" cy="38385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j-lt"/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AA1-E781-D74F-8DEB-0AA6F7C17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994184"/>
            <a:ext cx="8229600" cy="56203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939925"/>
            <a:ext cx="8229600" cy="38385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j-lt"/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AA1-E781-D74F-8DEB-0AA6F7C17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994184"/>
            <a:ext cx="8229600" cy="56203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939925"/>
            <a:ext cx="8229600" cy="38385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j-lt"/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AA1-E781-D74F-8DEB-0AA6F7C17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de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27C45-DA15-3248-8F70-06D23BA34C6A}" type="datetimeFigureOut">
              <a:rPr lang="en-US" smtClean="0"/>
              <a:pPr/>
              <a:t>10/18/11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01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01928"/>
            <a:ext cx="8229600" cy="5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744663"/>
            <a:ext cx="8229600" cy="3603390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10/18/11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B4DE7-F08E-B44F-A685-E8D05FC6E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41300" y="6356350"/>
            <a:ext cx="5915025" cy="365125"/>
          </a:xfrm>
        </p:spPr>
        <p:txBody>
          <a:bodyPr>
            <a:noAutofit/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1300" y="241300"/>
            <a:ext cx="8445500" cy="665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1300" y="944736"/>
            <a:ext cx="8445500" cy="5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 cap="none" spc="0">
                <a:solidFill>
                  <a:srgbClr val="7F7F7F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 - 2 Line 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939925"/>
            <a:ext cx="8229600" cy="3838575"/>
          </a:xfrm>
        </p:spPr>
        <p:txBody>
          <a:bodyPr/>
          <a:lstStyle>
            <a:lvl1pPr marL="0" indent="58738"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742950" indent="-285750"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41300" y="6356350"/>
            <a:ext cx="5915025" cy="365125"/>
          </a:xfrm>
        </p:spPr>
        <p:txBody>
          <a:bodyPr>
            <a:noAutofit/>
          </a:bodyPr>
          <a:lstStyle>
            <a:lvl1pPr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1300" y="241300"/>
            <a:ext cx="8445500" cy="665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41300" y="944736"/>
            <a:ext cx="8445500" cy="5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M_BKGD.jpg"/>
          <p:cNvPicPr>
            <a:picLocks noChangeAspect="1"/>
          </p:cNvPicPr>
          <p:nvPr userDrawn="1"/>
        </p:nvPicPr>
        <p:blipFill>
          <a:blip r:embed="rId2"/>
          <a:srcRect t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61950" y="6356350"/>
            <a:ext cx="5915025" cy="365125"/>
          </a:xfrm>
        </p:spPr>
        <p:txBody>
          <a:bodyPr>
            <a:noAutofit/>
          </a:bodyPr>
          <a:lstStyle>
            <a:lvl1pPr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 i="1"/>
            </a:lvl2pPr>
            <a:lvl3pPr>
              <a:defRPr sz="1200" i="1"/>
            </a:lvl3pPr>
            <a:lvl4pPr>
              <a:defRPr sz="1200" i="1"/>
            </a:lvl4pPr>
            <a:lvl5pPr>
              <a:defRPr sz="1200" i="1"/>
            </a:lvl5pPr>
          </a:lstStyle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styleslevel</a:t>
            </a:r>
            <a:endParaRPr lang="en-US" dirty="0"/>
          </a:p>
        </p:txBody>
      </p:sp>
      <p:pic>
        <p:nvPicPr>
          <p:cNvPr id="10" name="Picture 9" descr="FM_Bu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6278631"/>
            <a:ext cx="520700" cy="430143"/>
          </a:xfrm>
          <a:prstGeom prst="rect">
            <a:avLst/>
          </a:prstGeom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0" y="2641600"/>
            <a:ext cx="9144000" cy="1612900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FM_Bug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5500" y="6278631"/>
            <a:ext cx="520700" cy="430143"/>
          </a:xfrm>
          <a:prstGeom prst="rect">
            <a:avLst/>
          </a:prstGeom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M_BKGD.jpg"/>
          <p:cNvPicPr>
            <a:picLocks noChangeAspect="1"/>
          </p:cNvPicPr>
          <p:nvPr userDrawn="1"/>
        </p:nvPicPr>
        <p:blipFill>
          <a:blip r:embed="rId2"/>
          <a:srcRect t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1" y="485775"/>
            <a:ext cx="4343400" cy="1066066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6401" y="1640741"/>
            <a:ext cx="2667000" cy="530959"/>
          </a:xfrm>
        </p:spPr>
        <p:txBody>
          <a:bodyPr>
            <a:no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MissionStatement_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219" y="4349485"/>
            <a:ext cx="6024207" cy="228857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M_BKGD.jpg"/>
          <p:cNvPicPr>
            <a:picLocks noChangeAspect="1"/>
          </p:cNvPicPr>
          <p:nvPr userDrawn="1"/>
        </p:nvPicPr>
        <p:blipFill>
          <a:blip r:embed="rId2"/>
          <a:srcRect t="8291"/>
          <a:stretch>
            <a:fillRect/>
          </a:stretch>
        </p:blipFill>
        <p:spPr>
          <a:xfrm>
            <a:off x="0" y="0"/>
            <a:ext cx="9156700" cy="6870702"/>
          </a:xfrm>
          <a:prstGeom prst="rect">
            <a:avLst/>
          </a:prstGeom>
        </p:spPr>
      </p:pic>
      <p:pic>
        <p:nvPicPr>
          <p:cNvPr id="7" name="Picture 6" descr="MissionStatement_3.png"/>
          <p:cNvPicPr>
            <a:picLocks noChangeAspect="1"/>
          </p:cNvPicPr>
          <p:nvPr userDrawn="1"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297219" y="4724399"/>
            <a:ext cx="5304759" cy="2015255"/>
          </a:xfrm>
          <a:prstGeom prst="rect">
            <a:avLst/>
          </a:prstGeom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6401" y="485775"/>
            <a:ext cx="4343400" cy="106606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6401" y="1640741"/>
            <a:ext cx="2667000" cy="530959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5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994184"/>
            <a:ext cx="8229600" cy="56203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rgbClr val="40404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939925"/>
            <a:ext cx="8229600" cy="38385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+mj-lt"/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7360-27E7-2D41-B94A-CE38600A9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0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de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8752" y="416886"/>
            <a:ext cx="8048048" cy="5674352"/>
          </a:xfrm>
        </p:spPr>
        <p:txBody>
          <a:bodyPr anchor="t">
            <a:normAutofit/>
          </a:bodyPr>
          <a:lstStyle>
            <a:lvl1pPr marL="0" indent="0" algn="l">
              <a:defRPr sz="90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427C45-DA15-3248-8F70-06D23BA34C6A}" type="datetimeFigureOut">
              <a:rPr lang="en-US" smtClean="0"/>
              <a:pPr/>
              <a:t>10/18/11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4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673947-F18B-4449-8624-F8688132854F}" type="datetime1">
              <a:rPr lang="en-US" smtClean="0"/>
              <a:pPr/>
              <a:t>10/18/11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6912-8ABD-3C48-9550-2AEE3761F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00" y="241300"/>
            <a:ext cx="8445500" cy="6653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B871-25D7-0143-BCEE-17618C5CD2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_Bug.ep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5500" y="6278631"/>
            <a:ext cx="520700" cy="430143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300" y="944736"/>
            <a:ext cx="8445500" cy="56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</a:t>
            </a:r>
          </a:p>
        </p:txBody>
      </p:sp>
      <p:pic>
        <p:nvPicPr>
          <p:cNvPr id="9" name="Picture 8" descr="FM_Bug.ep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5500" y="6278631"/>
            <a:ext cx="520700" cy="43014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4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 spc="-15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15746" y="6316731"/>
            <a:ext cx="1528154" cy="365125"/>
          </a:xfrm>
        </p:spPr>
        <p:txBody>
          <a:bodyPr/>
          <a:lstStyle/>
          <a:p>
            <a:fld id="{65A5B871-25D7-0143-BCEE-17618C5CD2B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241300"/>
            <a:ext cx="8445500" cy="8431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41300" y="817563"/>
            <a:ext cx="8445500" cy="5619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FM_BKGD.jpg"/>
          <p:cNvPicPr>
            <a:picLocks noChangeAspect="1"/>
          </p:cNvPicPr>
          <p:nvPr/>
        </p:nvPicPr>
        <p:blipFill>
          <a:blip r:embed="rId3"/>
          <a:srcRect t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MissionStatement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9" y="4349485"/>
            <a:ext cx="6024207" cy="228857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406401" y="485041"/>
            <a:ext cx="745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>
                <a:latin typeface="+mj-lt"/>
                <a:ea typeface="+mj-ea"/>
                <a:cs typeface="+mj-cs"/>
              </a:rPr>
              <a:t>A BIRTH OF AN INTERNET STAR</a:t>
            </a: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33"/>
          <p:cNvSpPr txBox="1">
            <a:spLocks/>
          </p:cNvSpPr>
          <p:nvPr/>
        </p:nvSpPr>
        <p:spPr>
          <a:xfrm>
            <a:off x="406401" y="1238806"/>
            <a:ext cx="5915025" cy="44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Web2 Summit 2011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eting the Needs of Millennial Students, In Touch Newsletter, Volume 16, Number 1, Student Services, CSULB.jpg"/>
          <p:cNvPicPr>
            <a:picLocks noChangeAspect="1"/>
          </p:cNvPicPr>
          <p:nvPr/>
        </p:nvPicPr>
        <p:blipFill rotWithShape="1">
          <a:blip r:embed="rId3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17458" r="241" b="28152"/>
          <a:stretch/>
        </p:blipFill>
        <p:spPr>
          <a:xfrm>
            <a:off x="0" y="4419600"/>
            <a:ext cx="9144000" cy="2451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87381" y="2530643"/>
            <a:ext cx="19137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MILLION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Create and Share Digital Content At Least a Few Times a Month (61% reach with that audience)</a:t>
            </a:r>
          </a:p>
          <a:p>
            <a:pPr lvl="0"/>
            <a:endParaRPr lang="en-US" sz="1000" dirty="0" smtClean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lvl="0"/>
            <a:r>
              <a:rPr lang="en-US" sz="10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More than MTV Networks, LinkedIn, Netshelter 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0707" y="2530643"/>
            <a:ext cx="169674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Million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Have HHI &gt;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$100K 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(136 index)</a:t>
            </a:r>
          </a:p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More than </a:t>
            </a:r>
            <a:r>
              <a:rPr lang="en-US" sz="10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Turner Digital, New York Times Digital, Apple Inc.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07" y="228599"/>
            <a:ext cx="8706498" cy="1396447"/>
          </a:xfrm>
        </p:spPr>
        <p:txBody>
          <a:bodyPr>
            <a:normAutofit/>
          </a:bodyPr>
          <a:lstStyle/>
          <a:p>
            <a:pPr algn="l"/>
            <a:r>
              <a:rPr lang="en-US" cap="all" spc="-150" dirty="0" smtClean="0">
                <a:solidFill>
                  <a:schemeClr val="tx1"/>
                </a:solidFill>
              </a:rPr>
              <a:t>FMP </a:t>
            </a:r>
            <a:r>
              <a:rPr lang="en-US" i="1" cap="all" spc="-150" dirty="0" err="1" smtClean="0">
                <a:solidFill>
                  <a:schemeClr val="tx1"/>
                </a:solidFill>
              </a:rPr>
              <a:t>NOw</a:t>
            </a:r>
            <a:r>
              <a:rPr lang="en-US" cap="all" spc="-150" dirty="0" smtClean="0">
                <a:solidFill>
                  <a:schemeClr val="tx1"/>
                </a:solidFill>
              </a:rPr>
              <a:t> has relevance at scale with an influential audience</a:t>
            </a:r>
            <a:endParaRPr lang="en-US" cap="all" spc="-15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245" y="1731432"/>
            <a:ext cx="2714061" cy="502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all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Franklin Gothic Book"/>
              </a:rPr>
              <a:t>YOUNG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86895" y="1731432"/>
            <a:ext cx="2762145" cy="6408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all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Franklin Gothic Book"/>
              </a:rPr>
              <a:t>affluent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849040" y="1731432"/>
            <a:ext cx="3052087" cy="720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all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Franklin Gothic Book"/>
              </a:rPr>
              <a:t>influential</a:t>
            </a:r>
          </a:p>
        </p:txBody>
      </p:sp>
      <p:sp>
        <p:nvSpPr>
          <p:cNvPr id="21" name="Oval 20"/>
          <p:cNvSpPr/>
          <p:nvPr/>
        </p:nvSpPr>
        <p:spPr>
          <a:xfrm>
            <a:off x="366076" y="2524724"/>
            <a:ext cx="954973" cy="954973"/>
          </a:xfrm>
          <a:prstGeom prst="ellipse">
            <a:avLst/>
          </a:prstGeom>
          <a:solidFill>
            <a:srgbClr val="BC55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6076" y="2604234"/>
            <a:ext cx="95497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00" spc="-150" dirty="0" smtClean="0">
                <a:solidFill>
                  <a:srgbClr val="FFFFFF"/>
                </a:solidFill>
              </a:rPr>
              <a:t>34</a:t>
            </a:r>
            <a:endParaRPr lang="en-US" sz="4200" spc="-15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92488" y="2524724"/>
            <a:ext cx="954973" cy="954973"/>
          </a:xfrm>
          <a:prstGeom prst="ellipse">
            <a:avLst/>
          </a:prstGeom>
          <a:solidFill>
            <a:srgbClr val="BC55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92488" y="2604234"/>
            <a:ext cx="95497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00" spc="-150" dirty="0" smtClean="0">
                <a:solidFill>
                  <a:srgbClr val="FFFFFF"/>
                </a:solidFill>
              </a:rPr>
              <a:t>22</a:t>
            </a:r>
            <a:endParaRPr lang="en-US" sz="4200" spc="-15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5297" y="2530643"/>
            <a:ext cx="17700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Million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18-34 year olds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(129 index)</a:t>
            </a:r>
          </a:p>
          <a:p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than Glam Media, Viacom Digital, CBS Interactive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22541" y="2524724"/>
            <a:ext cx="954973" cy="954973"/>
          </a:xfrm>
          <a:prstGeom prst="ellipse">
            <a:avLst/>
          </a:prstGeom>
          <a:solidFill>
            <a:srgbClr val="BC55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49040" y="2604234"/>
            <a:ext cx="130197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00" spc="-150" dirty="0" smtClean="0">
                <a:solidFill>
                  <a:srgbClr val="FFFFFF"/>
                </a:solidFill>
              </a:rPr>
              <a:t>47</a:t>
            </a:r>
            <a:endParaRPr lang="en-US" sz="4200" spc="-15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961873" y="2854865"/>
            <a:ext cx="2248454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724019" y="2854865"/>
            <a:ext cx="2248454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1245" y="2372324"/>
            <a:ext cx="8529882" cy="158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0790" y="6551073"/>
            <a:ext cx="82690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 smtClean="0">
                <a:solidFill>
                  <a:schemeClr val="bg1"/>
                </a:solidFill>
              </a:rPr>
              <a:t>Source: comScore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Plan Metrix, August 2011. Data takes into account unduplicated data between Federated Media Publishing, WordPress.com, Lijit Networks, and Foodbuzz Network.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lbla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3" y="1805889"/>
            <a:ext cx="3784201" cy="283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07" y="2850780"/>
            <a:ext cx="6187574" cy="197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1299"/>
            <a:ext cx="8445500" cy="19009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Our </a:t>
            </a:r>
            <a:r>
              <a:rPr lang="en-US" i="1" dirty="0" smtClean="0">
                <a:solidFill>
                  <a:srgbClr val="000000"/>
                </a:solidFill>
              </a:rPr>
              <a:t>COMBINED</a:t>
            </a:r>
            <a:r>
              <a:rPr lang="en-US" dirty="0" smtClean="0">
                <a:solidFill>
                  <a:srgbClr val="000000"/>
                </a:solidFill>
              </a:rPr>
              <a:t> consumers are trendsetters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753" y="6374530"/>
            <a:ext cx="3964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R="0" algn="l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Source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cs typeface="Franklin Gothic Book"/>
              </a:rPr>
              <a:t>: comScore US Audience,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cs typeface="Franklin Gothic Book"/>
              </a:rPr>
              <a:t>August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cs typeface="Franklin Gothic Book"/>
              </a:rPr>
              <a:t>2011; </a:t>
            </a:r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cs typeface="Franklin Gothic Book"/>
              </a:rPr>
              <a:t>Plan Metrix. Unduplicated data for Federated Media Publishing, WordPress.com, Lijit Networks, and Foodbuzz Network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cs typeface="Franklin Gothic Book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14301" y="1690574"/>
            <a:ext cx="3870521" cy="824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normalizeH="0" baseline="0" noProof="0" dirty="0" smtClean="0">
                <a:ln>
                  <a:noFill/>
                </a:ln>
                <a:solidFill>
                  <a:srgbClr val="BC5512"/>
                </a:solidFill>
                <a:effectLst/>
                <a:uLnTx/>
                <a:uFillTx/>
                <a:latin typeface="+mj-lt"/>
                <a:ea typeface="+mj-ea"/>
                <a:cs typeface="Franklin Gothic Book"/>
              </a:rPr>
              <a:t>This audience is the first amongst friends to own/buy/use the latest on the following types</a:t>
            </a:r>
            <a:r>
              <a:rPr kumimoji="0" lang="en-US" sz="2000" u="none" strike="noStrike" kern="1200" normalizeH="0" noProof="0" dirty="0" smtClean="0">
                <a:ln>
                  <a:noFill/>
                </a:ln>
                <a:solidFill>
                  <a:srgbClr val="BC5512"/>
                </a:solidFill>
                <a:effectLst/>
                <a:uLnTx/>
                <a:uFillTx/>
                <a:latin typeface="+mj-lt"/>
                <a:ea typeface="+mj-ea"/>
                <a:cs typeface="Franklin Gothic Book"/>
              </a:rPr>
              <a:t> of products</a:t>
            </a:r>
            <a:endParaRPr kumimoji="0" lang="en-US" sz="2000" u="none" strike="noStrike" kern="1200" normalizeH="0" baseline="0" noProof="0" dirty="0" smtClean="0">
              <a:ln>
                <a:noFill/>
              </a:ln>
              <a:solidFill>
                <a:srgbClr val="BC5512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5600" y="2954068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21MM</a:t>
            </a:r>
          </a:p>
          <a:p>
            <a:pPr lvl="0" algn="ctr"/>
            <a:r>
              <a:rPr lang="en-US" sz="1400" spc="-150" dirty="0" smtClean="0">
                <a:solidFill>
                  <a:srgbClr val="000000"/>
                </a:solidFill>
              </a:rPr>
              <a:t>(58% </a:t>
            </a:r>
            <a:r>
              <a:rPr lang="en-US" sz="1400" spc="-150" dirty="0">
                <a:solidFill>
                  <a:srgbClr val="000000"/>
                </a:solidFill>
              </a:rPr>
              <a:t>reach</a:t>
            </a:r>
            <a:r>
              <a:rPr lang="en-US" sz="1400" spc="-150" dirty="0" smtClean="0">
                <a:solidFill>
                  <a:srgbClr val="000000"/>
                </a:solidFill>
              </a:rPr>
              <a:t>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051" y="3736482"/>
            <a:ext cx="1366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Electronics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788" y="3236358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>
                <a:solidFill>
                  <a:srgbClr val="BC5512"/>
                </a:solidFill>
              </a:rPr>
              <a:t>8</a:t>
            </a:r>
            <a:r>
              <a:rPr lang="en-US" sz="3200" spc="-150" dirty="0" smtClean="0">
                <a:solidFill>
                  <a:srgbClr val="BC5512"/>
                </a:solidFill>
              </a:rPr>
              <a:t>MM</a:t>
            </a:r>
          </a:p>
          <a:p>
            <a:pPr lvl="0" algn="ctr"/>
            <a:r>
              <a:rPr lang="en-US" sz="1400" spc="-150" dirty="0" smtClean="0">
                <a:solidFill>
                  <a:srgbClr val="000000"/>
                </a:solidFill>
              </a:rPr>
              <a:t>(62% </a:t>
            </a:r>
            <a:r>
              <a:rPr lang="en-US" sz="1400" spc="-150" dirty="0">
                <a:solidFill>
                  <a:srgbClr val="000000"/>
                </a:solidFill>
              </a:rPr>
              <a:t>reach</a:t>
            </a:r>
            <a:r>
              <a:rPr lang="en-US" sz="1400" spc="-150" dirty="0" smtClean="0">
                <a:solidFill>
                  <a:srgbClr val="000000"/>
                </a:solidFill>
              </a:rPr>
              <a:t>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4015" y="3974640"/>
            <a:ext cx="120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Health (Dieting and/or Exercising)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0495" y="2902756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9MM</a:t>
            </a:r>
          </a:p>
          <a:p>
            <a:pPr lvl="0" algn="ctr"/>
            <a:r>
              <a:rPr lang="en-US" sz="1400" spc="-150" dirty="0" smtClean="0"/>
              <a:t>(64% </a:t>
            </a:r>
            <a:r>
              <a:rPr lang="en-US" sz="1400" spc="-150" dirty="0"/>
              <a:t>reach</a:t>
            </a:r>
            <a:r>
              <a:rPr lang="en-US" sz="1400" spc="-150" dirty="0" smtClean="0"/>
              <a:t>)</a:t>
            </a:r>
            <a:endParaRPr lang="en-US" sz="1400" spc="-150" dirty="0"/>
          </a:p>
        </p:txBody>
      </p:sp>
      <p:sp>
        <p:nvSpPr>
          <p:cNvPr id="17" name="TextBox 16"/>
          <p:cNvSpPr txBox="1"/>
          <p:nvPr/>
        </p:nvSpPr>
        <p:spPr>
          <a:xfrm>
            <a:off x="7250495" y="3651856"/>
            <a:ext cx="136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Home Décor &amp; </a:t>
            </a:r>
            <a:b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Home Repair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249" y="3236358"/>
            <a:ext cx="135659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14MM</a:t>
            </a:r>
          </a:p>
          <a:p>
            <a:pPr algn="ctr"/>
            <a:r>
              <a:rPr lang="en-US" sz="1400" spc="-150" dirty="0" smtClean="0">
                <a:solidFill>
                  <a:srgbClr val="000000"/>
                </a:solidFill>
              </a:rPr>
              <a:t>(51% reach)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474" y="3947307"/>
            <a:ext cx="136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Computer Hardware/Software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26" descr="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29063" y="4544083"/>
            <a:ext cx="6187574" cy="19778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2488" y="5441047"/>
            <a:ext cx="1366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Financial Information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1344" y="5653366"/>
            <a:ext cx="1062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Movies/Music/TV/Gaming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1260" y="5716857"/>
            <a:ext cx="1366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Parenting/Family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2488" y="4698919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7MM</a:t>
            </a:r>
          </a:p>
          <a:p>
            <a:pPr algn="ctr"/>
            <a:r>
              <a:rPr lang="en-US" sz="1400" spc="-150" dirty="0" smtClean="0">
                <a:solidFill>
                  <a:srgbClr val="000000"/>
                </a:solidFill>
              </a:rPr>
              <a:t>(69% reach)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9575" y="4872105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32MM</a:t>
            </a:r>
          </a:p>
          <a:p>
            <a:pPr lvl="0" algn="ctr"/>
            <a:r>
              <a:rPr lang="en-US" sz="1400" spc="-150" dirty="0" smtClean="0">
                <a:solidFill>
                  <a:srgbClr val="000000"/>
                </a:solidFill>
              </a:rPr>
              <a:t>(54% </a:t>
            </a:r>
            <a:r>
              <a:rPr lang="en-US" sz="1400" spc="-150" dirty="0">
                <a:solidFill>
                  <a:srgbClr val="000000"/>
                </a:solidFill>
              </a:rPr>
              <a:t>reach</a:t>
            </a:r>
            <a:r>
              <a:rPr lang="en-US" sz="1400" spc="-150" dirty="0" smtClean="0">
                <a:solidFill>
                  <a:srgbClr val="000000"/>
                </a:solidFill>
              </a:rPr>
              <a:t>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9060" y="4623628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 smtClean="0">
                <a:solidFill>
                  <a:srgbClr val="BC5512"/>
                </a:solidFill>
              </a:rPr>
              <a:t>9MM</a:t>
            </a:r>
          </a:p>
          <a:p>
            <a:pPr lvl="0" algn="ctr"/>
            <a:r>
              <a:rPr lang="en-US" sz="1400" spc="-150" dirty="0" smtClean="0">
                <a:solidFill>
                  <a:srgbClr val="000000"/>
                </a:solidFill>
              </a:rPr>
              <a:t>(54% </a:t>
            </a:r>
            <a:r>
              <a:rPr lang="en-US" sz="1400" spc="-150" dirty="0">
                <a:solidFill>
                  <a:srgbClr val="000000"/>
                </a:solidFill>
              </a:rPr>
              <a:t>reach</a:t>
            </a:r>
            <a:r>
              <a:rPr lang="en-US" sz="1400" spc="-150" dirty="0" smtClean="0">
                <a:solidFill>
                  <a:srgbClr val="000000"/>
                </a:solidFill>
              </a:rPr>
              <a:t>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1260" y="4936245"/>
            <a:ext cx="1366142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-150" dirty="0">
                <a:solidFill>
                  <a:srgbClr val="BC5512"/>
                </a:solidFill>
              </a:rPr>
              <a:t>4</a:t>
            </a:r>
            <a:r>
              <a:rPr lang="en-US" sz="3200" spc="-150" dirty="0" smtClean="0">
                <a:solidFill>
                  <a:srgbClr val="BC5512"/>
                </a:solidFill>
              </a:rPr>
              <a:t>MM</a:t>
            </a:r>
          </a:p>
          <a:p>
            <a:pPr lvl="0" algn="ctr"/>
            <a:r>
              <a:rPr lang="en-US" sz="1400" spc="-150" dirty="0" smtClean="0">
                <a:solidFill>
                  <a:srgbClr val="000000"/>
                </a:solidFill>
              </a:rPr>
              <a:t>(74% </a:t>
            </a:r>
            <a:r>
              <a:rPr lang="en-US" sz="1400" spc="-150" dirty="0">
                <a:solidFill>
                  <a:srgbClr val="000000"/>
                </a:solidFill>
              </a:rPr>
              <a:t>reach</a:t>
            </a:r>
            <a:r>
              <a:rPr lang="en-US" sz="1400" spc="-150" dirty="0" smtClean="0">
                <a:solidFill>
                  <a:srgbClr val="000000"/>
                </a:solidFill>
              </a:rPr>
              <a:t>)</a:t>
            </a:r>
            <a:endParaRPr lang="en-US" sz="1400" spc="-15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9060" y="5442950"/>
            <a:ext cx="1366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Food &amp; Beverage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59" y="201166"/>
            <a:ext cx="8229600" cy="1143000"/>
          </a:xfrm>
        </p:spPr>
        <p:txBody>
          <a:bodyPr/>
          <a:lstStyle/>
          <a:p>
            <a:r>
              <a:rPr lang="en-US" dirty="0" smtClean="0"/>
              <a:t>WINNING COMBINATION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014713"/>
            <a:ext cx="9144000" cy="3157502"/>
          </a:xfrm>
        </p:spPr>
        <p:txBody>
          <a:bodyPr>
            <a:normAutofit/>
          </a:bodyPr>
          <a:lstStyle/>
          <a:p>
            <a:r>
              <a:rPr lang="en-US" sz="5600" dirty="0" smtClean="0"/>
              <a:t>Do</a:t>
            </a:r>
            <a:r>
              <a:rPr lang="en-US" sz="5600" dirty="0"/>
              <a:t>m</a:t>
            </a:r>
            <a:r>
              <a:rPr lang="en-US" sz="5600" dirty="0" smtClean="0"/>
              <a:t>inance of </a:t>
            </a:r>
          </a:p>
          <a:p>
            <a:r>
              <a:rPr lang="en-US" sz="5300" dirty="0" smtClean="0">
                <a:solidFill>
                  <a:schemeClr val="tx2"/>
                </a:solidFill>
              </a:rPr>
              <a:t>THE INDEPENDENT WEB </a:t>
            </a:r>
          </a:p>
          <a:p>
            <a:r>
              <a:rPr lang="en-US" sz="4800" dirty="0" smtClean="0"/>
              <a:t> The New Internet Star!</a:t>
            </a:r>
            <a:endParaRPr lang="en-US" sz="4800" dirty="0"/>
          </a:p>
        </p:txBody>
      </p:sp>
      <p:pic>
        <p:nvPicPr>
          <p:cNvPr id="5" name="Picture 4" descr="fm_REFRESH_FINAL.pdf"/>
          <p:cNvPicPr>
            <a:picLocks noChangeAspect="1"/>
          </p:cNvPicPr>
          <p:nvPr/>
        </p:nvPicPr>
        <p:blipFill>
          <a:blip r:embed="rId2"/>
          <a:srcRect l="11864" t="5733" r="21302" b="64895"/>
          <a:stretch>
            <a:fillRect/>
          </a:stretch>
        </p:blipFill>
        <p:spPr>
          <a:xfrm>
            <a:off x="432051" y="1932050"/>
            <a:ext cx="1944233" cy="1105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52" y="2070100"/>
            <a:ext cx="2889840" cy="69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529" y="1932050"/>
            <a:ext cx="1509644" cy="10809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3643" y="1893383"/>
            <a:ext cx="590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5788" y="1893377"/>
            <a:ext cx="590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0914" y="1906818"/>
            <a:ext cx="590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 Same Side Corner Rectangle 59"/>
          <p:cNvSpPr/>
          <p:nvPr/>
        </p:nvSpPr>
        <p:spPr>
          <a:xfrm>
            <a:off x="5201489" y="1896240"/>
            <a:ext cx="3710607" cy="335336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 Same Side Corner Rectangle 55"/>
          <p:cNvSpPr/>
          <p:nvPr/>
        </p:nvSpPr>
        <p:spPr>
          <a:xfrm>
            <a:off x="381627" y="1895446"/>
            <a:ext cx="4665244" cy="335336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872433" y="2492778"/>
            <a:ext cx="4075043" cy="156966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  <a:defRPr/>
            </a:pPr>
            <a:r>
              <a:rPr lang="en-US" sz="1600" dirty="0">
                <a:solidFill>
                  <a:srgbClr val="404040"/>
                </a:solidFill>
                <a:latin typeface="Franklin Gothic Book" charset="0"/>
              </a:rPr>
              <a:t>The Independent Web is comprised of online properties that are </a:t>
            </a:r>
            <a:r>
              <a:rPr lang="en-US" sz="1600" dirty="0">
                <a:latin typeface="+mj-lt"/>
              </a:rPr>
              <a:t>not owned and operated by large media companies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72433" y="3553683"/>
            <a:ext cx="40750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dirty="0">
                <a:solidFill>
                  <a:srgbClr val="404040"/>
                </a:solidFill>
                <a:latin typeface="Franklin Gothic Book" charset="0"/>
              </a:rPr>
              <a:t>Social in nature, the Independent Web is</a:t>
            </a:r>
            <a:r>
              <a:rPr lang="en-US" sz="1600" dirty="0">
                <a:latin typeface="+mj-lt"/>
              </a:rPr>
              <a:t> a source of conversation </a:t>
            </a:r>
            <a:r>
              <a:rPr lang="en-US" sz="1600" dirty="0">
                <a:solidFill>
                  <a:srgbClr val="404040"/>
                </a:solidFill>
                <a:latin typeface="Franklin Gothic Book" charset="0"/>
              </a:rPr>
              <a:t>online – where ideas and narratives are born and shared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872433" y="4664407"/>
            <a:ext cx="40750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640105"/>
              </a:buClr>
              <a:defRPr/>
            </a:pPr>
            <a:r>
              <a:rPr lang="en-US" sz="1600" dirty="0">
                <a:solidFill>
                  <a:srgbClr val="404040"/>
                </a:solidFill>
                <a:latin typeface="Franklin Gothic Book" charset="0"/>
              </a:rPr>
              <a:t>Users </a:t>
            </a:r>
            <a:r>
              <a:rPr lang="en-US" sz="1600" dirty="0">
                <a:latin typeface="+mj-lt"/>
              </a:rPr>
              <a:t>seek out and follow the most unique and powerful voices </a:t>
            </a:r>
            <a:r>
              <a:rPr lang="en-US" sz="1600" dirty="0">
                <a:solidFill>
                  <a:srgbClr val="404040"/>
                </a:solidFill>
                <a:latin typeface="Franklin Gothic Book" charset="0"/>
              </a:rPr>
              <a:t>who are relatable to their own passions</a:t>
            </a:r>
          </a:p>
          <a:p>
            <a:pPr marL="117475" indent="-117475">
              <a:buFont typeface="Wingdings" charset="2"/>
              <a:buChar char="ü"/>
              <a:defRPr/>
            </a:pPr>
            <a:endParaRPr lang="en-US" sz="16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1013" y="6359525"/>
            <a:ext cx="48685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 dirty="0">
                <a:solidFill>
                  <a:srgbClr val="7F7F7F"/>
                </a:solidFill>
                <a:latin typeface="Franklin Gothic Book" charset="0"/>
              </a:rPr>
              <a:t>eMarketer, “The Blogosphere: Colliding with Social and Mainstream Media” Sept 2010 </a:t>
            </a:r>
          </a:p>
        </p:txBody>
      </p:sp>
      <p:sp>
        <p:nvSpPr>
          <p:cNvPr id="28" name="Text Placeholder 8"/>
          <p:cNvSpPr txBox="1">
            <a:spLocks/>
          </p:cNvSpPr>
          <p:nvPr/>
        </p:nvSpPr>
        <p:spPr>
          <a:xfrm>
            <a:off x="481013" y="1873346"/>
            <a:ext cx="4466463" cy="542925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cap="all" dirty="0" smtClean="0">
                <a:solidFill>
                  <a:schemeClr val="bg1"/>
                </a:solidFill>
                <a:cs typeface="Franklin Gothic Medium"/>
              </a:rPr>
              <a:t>Basic Tenets</a:t>
            </a:r>
            <a:endParaRPr lang="en-US" sz="1800" cap="all" dirty="0">
              <a:solidFill>
                <a:schemeClr val="bg1"/>
              </a:solidFill>
              <a:cs typeface="Franklin Gothic Medium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306649" y="296456"/>
            <a:ext cx="8331200" cy="124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4010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00"/>
              </a:lnSpc>
            </a:pPr>
            <a:r>
              <a:rPr lang="en-US" sz="3600" cap="all" dirty="0" smtClean="0">
                <a:solidFill>
                  <a:schemeClr val="tx1"/>
                </a:solidFill>
              </a:rPr>
              <a:t>What is the Independent Web and Why Does it Matter?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3178894" y="3972531"/>
            <a:ext cx="4043602" cy="1588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1626" y="2438357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8647" y="3520554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6561" y="4646021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68912" y="2492778"/>
            <a:ext cx="819150" cy="819150"/>
          </a:xfrm>
          <a:prstGeom prst="ellipse">
            <a:avLst/>
          </a:prstGeom>
          <a:solidFill>
            <a:srgbClr val="BC55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8912" y="2534053"/>
            <a:ext cx="81915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113</a:t>
            </a:r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6371435" y="2494921"/>
            <a:ext cx="2408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117475">
              <a:spcBef>
                <a:spcPct val="20000"/>
              </a:spcBef>
              <a:spcAft>
                <a:spcPts val="1200"/>
              </a:spcAft>
              <a:buClr>
                <a:srgbClr val="640105"/>
              </a:buClr>
            </a:pPr>
            <a:r>
              <a:rPr lang="en-US" sz="1400" dirty="0">
                <a:solidFill>
                  <a:srgbClr val="404040"/>
                </a:solidFill>
                <a:latin typeface="Franklin Gothic Book" charset="0"/>
              </a:rPr>
              <a:t>People read independent websites on a monthly basis in </a:t>
            </a:r>
            <a:r>
              <a:rPr lang="en-US" sz="1600" b="1" dirty="0">
                <a:solidFill>
                  <a:srgbClr val="BC5512"/>
                </a:solidFill>
                <a:latin typeface="Franklin Gothic Book" charset="0"/>
              </a:rPr>
              <a:t>2010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68912" y="2810278"/>
            <a:ext cx="8191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MM</a:t>
            </a:r>
            <a:endParaRPr lang="en-US" sz="2400" dirty="0">
              <a:solidFill>
                <a:prstClr val="white"/>
              </a:solidFill>
              <a:latin typeface="Franklin Gothic Book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468912" y="3666868"/>
            <a:ext cx="819150" cy="819150"/>
          </a:xfrm>
          <a:prstGeom prst="ellipse">
            <a:avLst/>
          </a:prstGeom>
          <a:solidFill>
            <a:srgbClr val="076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8912" y="3708143"/>
            <a:ext cx="81915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133</a:t>
            </a:r>
          </a:p>
        </p:txBody>
      </p:sp>
      <p:sp>
        <p:nvSpPr>
          <p:cNvPr id="49" name="TextBox 39"/>
          <p:cNvSpPr txBox="1">
            <a:spLocks noChangeArrowheads="1"/>
          </p:cNvSpPr>
          <p:nvPr/>
        </p:nvSpPr>
        <p:spPr bwMode="auto">
          <a:xfrm>
            <a:off x="6371435" y="3757355"/>
            <a:ext cx="2408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rgbClr val="640105"/>
              </a:buClr>
            </a:pPr>
            <a:r>
              <a:rPr lang="en-US" sz="1400" dirty="0">
                <a:solidFill>
                  <a:srgbClr val="404040"/>
                </a:solidFill>
                <a:latin typeface="Franklin Gothic Book" charset="0"/>
              </a:rPr>
              <a:t>Expected size of the independent audience in </a:t>
            </a:r>
            <a:r>
              <a:rPr lang="en-US" sz="1600" b="1" dirty="0">
                <a:solidFill>
                  <a:srgbClr val="076002"/>
                </a:solidFill>
                <a:latin typeface="Franklin Gothic Book" charset="0"/>
              </a:rPr>
              <a:t>2012</a:t>
            </a:r>
            <a:endParaRPr lang="en-US" sz="1600" b="1" dirty="0">
              <a:solidFill>
                <a:srgbClr val="076002"/>
              </a:solidFill>
              <a:latin typeface="Franklin Gothic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8912" y="3984368"/>
            <a:ext cx="8191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MM</a:t>
            </a:r>
            <a:endParaRPr lang="en-US" sz="2400" dirty="0">
              <a:solidFill>
                <a:prstClr val="white"/>
              </a:solidFill>
              <a:latin typeface="Franklin Gothic Book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87962" y="4880979"/>
            <a:ext cx="819150" cy="819150"/>
          </a:xfrm>
          <a:prstGeom prst="ellipse">
            <a:avLst/>
          </a:prstGeom>
          <a:solidFill>
            <a:srgbClr val="363B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68912" y="4922254"/>
            <a:ext cx="819150" cy="4619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150</a:t>
            </a:r>
          </a:p>
        </p:txBody>
      </p:sp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6371435" y="4971466"/>
            <a:ext cx="2408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Clr>
                <a:srgbClr val="640105"/>
              </a:buClr>
            </a:pPr>
            <a:r>
              <a:rPr lang="en-US" sz="1400" dirty="0">
                <a:solidFill>
                  <a:srgbClr val="404040"/>
                </a:solidFill>
                <a:latin typeface="Franklin Gothic Book" charset="0"/>
              </a:rPr>
              <a:t>Expected size of the independent audience in </a:t>
            </a:r>
            <a:r>
              <a:rPr lang="en-US" sz="1600" b="1" dirty="0">
                <a:solidFill>
                  <a:srgbClr val="363B5F"/>
                </a:solidFill>
                <a:latin typeface="Franklin Gothic Book" charset="0"/>
              </a:rPr>
              <a:t>2014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7962" y="5198479"/>
            <a:ext cx="8191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Book"/>
              </a:rPr>
              <a:t>MM</a:t>
            </a:r>
            <a:endParaRPr lang="en-US" sz="2400" dirty="0">
              <a:solidFill>
                <a:prstClr val="white"/>
              </a:solidFill>
              <a:latin typeface="Franklin Gothic Book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5300877" y="1862841"/>
            <a:ext cx="3876252" cy="542925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cap="all" dirty="0" smtClean="0">
                <a:solidFill>
                  <a:srgbClr val="FFFFFF"/>
                </a:solidFill>
                <a:cs typeface="Franklin Gothic Medium"/>
              </a:rPr>
              <a:t>It’s the Web’s Growth Engine</a:t>
            </a:r>
            <a:endParaRPr lang="en-US" sz="1800" cap="all" dirty="0">
              <a:solidFill>
                <a:srgbClr val="FFFFFF"/>
              </a:solidFill>
              <a:cs typeface="Franklin Gothic Medium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3024275" y="3959494"/>
            <a:ext cx="4043602" cy="1588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-1639380" y="3948451"/>
            <a:ext cx="4043602" cy="1588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880046" y="3972531"/>
            <a:ext cx="4043602" cy="1588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201489" y="5991694"/>
            <a:ext cx="3690990" cy="15488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68647" y="5967664"/>
            <a:ext cx="4678224" cy="19631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2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Birth Of an Internet Star</a:t>
            </a:r>
          </a:p>
        </p:txBody>
      </p:sp>
      <p:sp>
        <p:nvSpPr>
          <p:cNvPr id="121859" name="TextBox 49"/>
          <p:cNvSpPr txBox="1">
            <a:spLocks noChangeArrowheads="1"/>
          </p:cNvSpPr>
          <p:nvPr/>
        </p:nvSpPr>
        <p:spPr bwMode="auto">
          <a:xfrm>
            <a:off x="611188" y="1464741"/>
            <a:ext cx="785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solidFill>
                  <a:srgbClr val="0D0D0D"/>
                </a:solidFill>
                <a:latin typeface="Franklin Gothic Medium" charset="0"/>
              </a:rPr>
              <a:t>1. </a:t>
            </a:r>
            <a:endParaRPr lang="en-US" sz="2800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0" name="TextBox 49"/>
          <p:cNvSpPr txBox="1">
            <a:spLocks noChangeArrowheads="1"/>
          </p:cNvSpPr>
          <p:nvPr/>
        </p:nvSpPr>
        <p:spPr bwMode="auto">
          <a:xfrm>
            <a:off x="612775" y="2527300"/>
            <a:ext cx="785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solidFill>
                  <a:srgbClr val="0D0D0D"/>
                </a:solidFill>
                <a:latin typeface="Franklin Gothic Medium" charset="0"/>
              </a:rPr>
              <a:t>2. </a:t>
            </a:r>
            <a:endParaRPr lang="en-US" sz="2800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1" name="TextBox 49"/>
          <p:cNvSpPr txBox="1">
            <a:spLocks noChangeArrowheads="1"/>
          </p:cNvSpPr>
          <p:nvPr/>
        </p:nvSpPr>
        <p:spPr bwMode="auto">
          <a:xfrm>
            <a:off x="574675" y="3686175"/>
            <a:ext cx="785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solidFill>
                  <a:srgbClr val="0D0D0D"/>
                </a:solidFill>
                <a:latin typeface="Franklin Gothic Medium" charset="0"/>
              </a:rPr>
              <a:t>3. </a:t>
            </a:r>
            <a:endParaRPr lang="en-US" sz="2800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2" name="TextBox 49"/>
          <p:cNvSpPr txBox="1">
            <a:spLocks noChangeArrowheads="1"/>
          </p:cNvSpPr>
          <p:nvPr/>
        </p:nvSpPr>
        <p:spPr bwMode="auto">
          <a:xfrm>
            <a:off x="574675" y="4978400"/>
            <a:ext cx="785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>
                <a:solidFill>
                  <a:srgbClr val="0D0D0D"/>
                </a:solidFill>
                <a:latin typeface="Franklin Gothic Medium" charset="0"/>
              </a:rPr>
              <a:t>4. </a:t>
            </a:r>
            <a:endParaRPr lang="en-US" sz="2800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3" name="Text Placeholder 20"/>
          <p:cNvSpPr txBox="1">
            <a:spLocks/>
          </p:cNvSpPr>
          <p:nvPr/>
        </p:nvSpPr>
        <p:spPr bwMode="auto">
          <a:xfrm>
            <a:off x="1398588" y="1642541"/>
            <a:ext cx="7224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b="1" dirty="0">
                <a:solidFill>
                  <a:srgbClr val="860107"/>
                </a:solidFill>
                <a:latin typeface="Franklin Gothic Book" charset="0"/>
              </a:rPr>
              <a:t>SCALE. </a:t>
            </a:r>
            <a:r>
              <a:rPr lang="en-US" dirty="0">
                <a:solidFill>
                  <a:srgbClr val="404040"/>
                </a:solidFill>
                <a:latin typeface="Franklin Gothic Book" charset="0"/>
              </a:rPr>
              <a:t>A new service erupts on the web, bringing with it rapid user adoption and substantial cultural buzz.  Shiny! New! At scale!</a:t>
            </a:r>
            <a:endParaRPr lang="en-US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4" name="Text Placeholder 20"/>
          <p:cNvSpPr txBox="1">
            <a:spLocks/>
          </p:cNvSpPr>
          <p:nvPr/>
        </p:nvSpPr>
        <p:spPr bwMode="auto">
          <a:xfrm>
            <a:off x="1423988" y="2690813"/>
            <a:ext cx="7224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b="1" dirty="0">
                <a:solidFill>
                  <a:srgbClr val="860107"/>
                </a:solidFill>
                <a:latin typeface="Franklin Gothic Book" charset="0"/>
              </a:rPr>
              <a:t>DATA. </a:t>
            </a:r>
            <a:r>
              <a:rPr lang="en-US" dirty="0">
                <a:solidFill>
                  <a:srgbClr val="404040"/>
                </a:solidFill>
                <a:latin typeface="Franklin Gothic Book" charset="0"/>
              </a:rPr>
              <a:t>The service garners massive investments of risk capital to fund infrastructure and product development so as to scale against massive user demand and build out a unique dataset/</a:t>
            </a:r>
            <a:r>
              <a:rPr lang="en-US" dirty="0" smtClean="0">
                <a:solidFill>
                  <a:srgbClr val="404040"/>
                </a:solidFill>
                <a:latin typeface="Franklin Gothic Book" charset="0"/>
              </a:rPr>
              <a:t>graph.</a:t>
            </a:r>
            <a:endParaRPr lang="en-US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5" name="Text Placeholder 20"/>
          <p:cNvSpPr txBox="1">
            <a:spLocks/>
          </p:cNvSpPr>
          <p:nvPr/>
        </p:nvSpPr>
        <p:spPr bwMode="auto">
          <a:xfrm>
            <a:off x="1423988" y="3849688"/>
            <a:ext cx="7224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b="1" dirty="0">
                <a:solidFill>
                  <a:srgbClr val="860107"/>
                </a:solidFill>
                <a:latin typeface="Franklin Gothic Book" charset="0"/>
              </a:rPr>
              <a:t>ACCESS. </a:t>
            </a:r>
            <a:r>
              <a:rPr lang="en-US" dirty="0">
                <a:solidFill>
                  <a:srgbClr val="404040"/>
                </a:solidFill>
                <a:latin typeface="Franklin Gothic Book" charset="0"/>
              </a:rPr>
              <a:t>Marketers clamor to “get on” the new service, and are frustrated by the lack of customer service, intelligent advertising products, or general regard for their </a:t>
            </a:r>
            <a:r>
              <a:rPr lang="en-US" dirty="0" smtClean="0">
                <a:solidFill>
                  <a:srgbClr val="404040"/>
                </a:solidFill>
                <a:latin typeface="Franklin Gothic Book" charset="0"/>
              </a:rPr>
              <a:t>needs.</a:t>
            </a:r>
            <a:endParaRPr lang="en-US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1866" name="Text Placeholder 20"/>
          <p:cNvSpPr txBox="1">
            <a:spLocks/>
          </p:cNvSpPr>
          <p:nvPr/>
        </p:nvSpPr>
        <p:spPr bwMode="auto">
          <a:xfrm>
            <a:off x="1423988" y="5156200"/>
            <a:ext cx="72247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b="1" dirty="0">
                <a:solidFill>
                  <a:srgbClr val="860107"/>
                </a:solidFill>
                <a:latin typeface="Franklin Gothic Book" charset="0"/>
              </a:rPr>
              <a:t>PLATFORM. </a:t>
            </a:r>
            <a:r>
              <a:rPr lang="en-US" dirty="0">
                <a:solidFill>
                  <a:srgbClr val="404040"/>
                </a:solidFill>
                <a:latin typeface="Franklin Gothic Book" charset="0"/>
              </a:rPr>
              <a:t>The service eventually figures out its monetization strategy, hires a sales force, proves its value, gets a seat at the upfront table, and goes public. </a:t>
            </a:r>
            <a:endParaRPr lang="en-US" dirty="0">
              <a:solidFill>
                <a:srgbClr val="000000"/>
              </a:solidFill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7500" cy="627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The Independent Web’s Problem</a:t>
            </a:r>
          </a:p>
        </p:txBody>
      </p:sp>
      <p:sp>
        <p:nvSpPr>
          <p:cNvPr id="122884" name="Text Placeholder 20"/>
          <p:cNvSpPr txBox="1">
            <a:spLocks/>
          </p:cNvSpPr>
          <p:nvPr/>
        </p:nvSpPr>
        <p:spPr bwMode="auto">
          <a:xfrm>
            <a:off x="2619375" y="2095500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600mm in 15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1307306" y="4166394"/>
            <a:ext cx="45974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90600" y="1868488"/>
            <a:ext cx="67056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27686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7211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46736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0600" y="56261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399087" y="4165601"/>
            <a:ext cx="4594225" cy="0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21781" y="4166394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67481" y="4164807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529557" y="4160044"/>
            <a:ext cx="46101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55281" y="4166394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90600" y="6462713"/>
            <a:ext cx="67056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897" name="Picture 46" descr="imgr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2947988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8" name="Picture 47" descr="imgr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4867275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9" name="Picture 48" descr="imgres-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200" y="2049463"/>
            <a:ext cx="635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0" name="Picture 49" descr="imgres-3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9433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1" name="Picture 51" descr="imgres-4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6200" y="5667375"/>
            <a:ext cx="744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2" name="Rectangle 52"/>
          <p:cNvSpPr>
            <a:spLocks noChangeArrowheads="1"/>
          </p:cNvSpPr>
          <p:nvPr/>
        </p:nvSpPr>
        <p:spPr bwMode="auto">
          <a:xfrm>
            <a:off x="2663825" y="14732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SCALE</a:t>
            </a:r>
            <a:endParaRPr lang="en-US" b="1" dirty="0"/>
          </a:p>
        </p:txBody>
      </p:sp>
      <p:sp>
        <p:nvSpPr>
          <p:cNvPr id="122903" name="Rectangle 58"/>
          <p:cNvSpPr>
            <a:spLocks noChangeArrowheads="1"/>
          </p:cNvSpPr>
          <p:nvPr/>
        </p:nvSpPr>
        <p:spPr bwMode="auto">
          <a:xfrm>
            <a:off x="4114800" y="14732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DATA</a:t>
            </a:r>
            <a:endParaRPr lang="en-US" b="1" dirty="0"/>
          </a:p>
        </p:txBody>
      </p:sp>
      <p:sp>
        <p:nvSpPr>
          <p:cNvPr id="122904" name="Rectangle 59"/>
          <p:cNvSpPr>
            <a:spLocks noChangeArrowheads="1"/>
          </p:cNvSpPr>
          <p:nvPr/>
        </p:nvSpPr>
        <p:spPr bwMode="auto">
          <a:xfrm>
            <a:off x="5273675" y="1473200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ACCESS</a:t>
            </a:r>
            <a:endParaRPr lang="en-US" b="1" dirty="0"/>
          </a:p>
        </p:txBody>
      </p:sp>
      <p:sp>
        <p:nvSpPr>
          <p:cNvPr id="122905" name="Rectangle 60"/>
          <p:cNvSpPr>
            <a:spLocks noChangeArrowheads="1"/>
          </p:cNvSpPr>
          <p:nvPr/>
        </p:nvSpPr>
        <p:spPr bwMode="auto">
          <a:xfrm>
            <a:off x="6432550" y="1473200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PLATFORM</a:t>
            </a:r>
            <a:endParaRPr lang="en-US" b="1" dirty="0"/>
          </a:p>
        </p:txBody>
      </p:sp>
      <p:sp>
        <p:nvSpPr>
          <p:cNvPr id="122906" name="Text Placeholder 20"/>
          <p:cNvSpPr txBox="1">
            <a:spLocks/>
          </p:cNvSpPr>
          <p:nvPr/>
        </p:nvSpPr>
        <p:spPr bwMode="auto">
          <a:xfrm>
            <a:off x="2663825" y="29479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775mm in 10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07" name="Text Placeholder 20"/>
          <p:cNvSpPr txBox="1">
            <a:spLocks/>
          </p:cNvSpPr>
          <p:nvPr/>
        </p:nvSpPr>
        <p:spPr bwMode="auto">
          <a:xfrm>
            <a:off x="2587625" y="38496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775mm in 6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08" name="Text Placeholder 20"/>
          <p:cNvSpPr txBox="1">
            <a:spLocks/>
          </p:cNvSpPr>
          <p:nvPr/>
        </p:nvSpPr>
        <p:spPr bwMode="auto">
          <a:xfrm>
            <a:off x="2663825" y="4867275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400mm in 4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09" name="Text Placeholder 20"/>
          <p:cNvSpPr txBox="1">
            <a:spLocks/>
          </p:cNvSpPr>
          <p:nvPr/>
        </p:nvSpPr>
        <p:spPr bwMode="auto">
          <a:xfrm>
            <a:off x="2689225" y="5756275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600mm in 5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0" name="Text Placeholder 20"/>
          <p:cNvSpPr txBox="1">
            <a:spLocks/>
          </p:cNvSpPr>
          <p:nvPr/>
        </p:nvSpPr>
        <p:spPr bwMode="auto">
          <a:xfrm>
            <a:off x="3903663" y="2095500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Content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1" name="Text Placeholder 20"/>
          <p:cNvSpPr txBox="1">
            <a:spLocks/>
          </p:cNvSpPr>
          <p:nvPr/>
        </p:nvSpPr>
        <p:spPr bwMode="auto">
          <a:xfrm>
            <a:off x="5187950" y="2095500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Display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2" name="Text Placeholder 20"/>
          <p:cNvSpPr txBox="1">
            <a:spLocks/>
          </p:cNvSpPr>
          <p:nvPr/>
        </p:nvSpPr>
        <p:spPr bwMode="auto">
          <a:xfrm>
            <a:off x="3903663" y="2960688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Link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3" name="Text Placeholder 20"/>
          <p:cNvSpPr txBox="1">
            <a:spLocks/>
          </p:cNvSpPr>
          <p:nvPr/>
        </p:nvSpPr>
        <p:spPr bwMode="auto">
          <a:xfrm>
            <a:off x="3903663" y="3825875"/>
            <a:ext cx="1216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Social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4" name="Text Placeholder 20"/>
          <p:cNvSpPr txBox="1">
            <a:spLocks/>
          </p:cNvSpPr>
          <p:nvPr/>
        </p:nvSpPr>
        <p:spPr bwMode="auto">
          <a:xfrm>
            <a:off x="3903663" y="4689475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Interest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5" name="Text Placeholder 20"/>
          <p:cNvSpPr txBox="1">
            <a:spLocks/>
          </p:cNvSpPr>
          <p:nvPr/>
        </p:nvSpPr>
        <p:spPr bwMode="auto">
          <a:xfrm>
            <a:off x="5248275" y="29606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Search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6" name="Text Placeholder 20"/>
          <p:cNvSpPr txBox="1">
            <a:spLocks/>
          </p:cNvSpPr>
          <p:nvPr/>
        </p:nvSpPr>
        <p:spPr bwMode="auto">
          <a:xfrm>
            <a:off x="5137150" y="3841750"/>
            <a:ext cx="1366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Engagement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7" name="Text Placeholder 20"/>
          <p:cNvSpPr txBox="1">
            <a:spLocks/>
          </p:cNvSpPr>
          <p:nvPr/>
        </p:nvSpPr>
        <p:spPr bwMode="auto">
          <a:xfrm>
            <a:off x="5129213" y="4722813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Promoted Suite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8" name="Text Placeholder 20"/>
          <p:cNvSpPr txBox="1">
            <a:spLocks/>
          </p:cNvSpPr>
          <p:nvPr/>
        </p:nvSpPr>
        <p:spPr bwMode="auto">
          <a:xfrm>
            <a:off x="5235575" y="5756275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19" name="Text Placeholder 20"/>
          <p:cNvSpPr txBox="1">
            <a:spLocks/>
          </p:cNvSpPr>
          <p:nvPr/>
        </p:nvSpPr>
        <p:spPr bwMode="auto">
          <a:xfrm>
            <a:off x="6503988" y="5756275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20" name="Text Placeholder 20"/>
          <p:cNvSpPr txBox="1">
            <a:spLocks/>
          </p:cNvSpPr>
          <p:nvPr/>
        </p:nvSpPr>
        <p:spPr bwMode="auto">
          <a:xfrm>
            <a:off x="6573838" y="2095500"/>
            <a:ext cx="842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RMX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21" name="Text Placeholder 20"/>
          <p:cNvSpPr txBox="1">
            <a:spLocks/>
          </p:cNvSpPr>
          <p:nvPr/>
        </p:nvSpPr>
        <p:spPr bwMode="auto">
          <a:xfrm>
            <a:off x="6557963" y="2947988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AdX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22" name="Text Placeholder 20"/>
          <p:cNvSpPr txBox="1">
            <a:spLocks/>
          </p:cNvSpPr>
          <p:nvPr/>
        </p:nvSpPr>
        <p:spPr bwMode="auto">
          <a:xfrm>
            <a:off x="6503988" y="3849688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TBA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23" name="Text Placeholder 20"/>
          <p:cNvSpPr txBox="1">
            <a:spLocks/>
          </p:cNvSpPr>
          <p:nvPr/>
        </p:nvSpPr>
        <p:spPr bwMode="auto">
          <a:xfrm>
            <a:off x="6451600" y="47513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TBA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2924" name="Text Placeholder 20"/>
          <p:cNvSpPr txBox="1">
            <a:spLocks/>
          </p:cNvSpPr>
          <p:nvPr/>
        </p:nvSpPr>
        <p:spPr bwMode="auto">
          <a:xfrm>
            <a:off x="3973513" y="5756275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627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The Independent Web’s Opportunity</a:t>
            </a:r>
          </a:p>
        </p:txBody>
      </p:sp>
      <p:sp>
        <p:nvSpPr>
          <p:cNvPr id="123908" name="Text Placeholder 20"/>
          <p:cNvSpPr txBox="1">
            <a:spLocks/>
          </p:cNvSpPr>
          <p:nvPr/>
        </p:nvSpPr>
        <p:spPr bwMode="auto">
          <a:xfrm>
            <a:off x="2619375" y="2070100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600mm in 15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1307306" y="4140994"/>
            <a:ext cx="45974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90600" y="1843088"/>
            <a:ext cx="67056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27432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0600" y="36957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4648200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399087" y="4140201"/>
            <a:ext cx="4594225" cy="0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21781" y="4140994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67481" y="4139407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529557" y="4134644"/>
            <a:ext cx="46101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55281" y="4140994"/>
            <a:ext cx="4594225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90600" y="6450013"/>
            <a:ext cx="6705600" cy="1587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921" name="Picture 46" descr="imgr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2922588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2" name="Picture 47" descr="imgr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778375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3" name="Picture 48" descr="imgres-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200" y="2024063"/>
            <a:ext cx="635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4" name="Picture 49" descr="imgres-3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917950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25" name="Picture 51" descr="imgres-4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6200" y="5641975"/>
            <a:ext cx="744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26" name="Rectangle 52"/>
          <p:cNvSpPr>
            <a:spLocks noChangeArrowheads="1"/>
          </p:cNvSpPr>
          <p:nvPr/>
        </p:nvSpPr>
        <p:spPr bwMode="auto">
          <a:xfrm>
            <a:off x="2663825" y="1468966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SCALE</a:t>
            </a:r>
            <a:endParaRPr lang="en-US" b="1" dirty="0"/>
          </a:p>
        </p:txBody>
      </p:sp>
      <p:sp>
        <p:nvSpPr>
          <p:cNvPr id="123927" name="Rectangle 58"/>
          <p:cNvSpPr>
            <a:spLocks noChangeArrowheads="1"/>
          </p:cNvSpPr>
          <p:nvPr/>
        </p:nvSpPr>
        <p:spPr bwMode="auto">
          <a:xfrm>
            <a:off x="4114800" y="1468966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DATA</a:t>
            </a:r>
            <a:endParaRPr lang="en-US" b="1" dirty="0"/>
          </a:p>
        </p:txBody>
      </p:sp>
      <p:sp>
        <p:nvSpPr>
          <p:cNvPr id="123928" name="Rectangle 59"/>
          <p:cNvSpPr>
            <a:spLocks noChangeArrowheads="1"/>
          </p:cNvSpPr>
          <p:nvPr/>
        </p:nvSpPr>
        <p:spPr bwMode="auto">
          <a:xfrm>
            <a:off x="5273675" y="1468966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ACCESS</a:t>
            </a:r>
            <a:endParaRPr lang="en-US" b="1" dirty="0"/>
          </a:p>
        </p:txBody>
      </p:sp>
      <p:sp>
        <p:nvSpPr>
          <p:cNvPr id="123929" name="Rectangle 60"/>
          <p:cNvSpPr>
            <a:spLocks noChangeArrowheads="1"/>
          </p:cNvSpPr>
          <p:nvPr/>
        </p:nvSpPr>
        <p:spPr bwMode="auto">
          <a:xfrm>
            <a:off x="6432550" y="1468966"/>
            <a:ext cx="1233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Franklin Gothic Book" charset="0"/>
              </a:rPr>
              <a:t>PLATFORM</a:t>
            </a:r>
            <a:endParaRPr lang="en-US" b="1" dirty="0"/>
          </a:p>
        </p:txBody>
      </p:sp>
      <p:sp>
        <p:nvSpPr>
          <p:cNvPr id="123930" name="Text Placeholder 20"/>
          <p:cNvSpPr txBox="1">
            <a:spLocks/>
          </p:cNvSpPr>
          <p:nvPr/>
        </p:nvSpPr>
        <p:spPr bwMode="auto">
          <a:xfrm>
            <a:off x="2663825" y="29225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775mm in 10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1" name="Text Placeholder 20"/>
          <p:cNvSpPr txBox="1">
            <a:spLocks/>
          </p:cNvSpPr>
          <p:nvPr/>
        </p:nvSpPr>
        <p:spPr bwMode="auto">
          <a:xfrm>
            <a:off x="2587625" y="38242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775mm in 6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2" name="Text Placeholder 20"/>
          <p:cNvSpPr txBox="1">
            <a:spLocks/>
          </p:cNvSpPr>
          <p:nvPr/>
        </p:nvSpPr>
        <p:spPr bwMode="auto">
          <a:xfrm>
            <a:off x="2663825" y="4841875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400mm in 4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3" name="Text Placeholder 20"/>
          <p:cNvSpPr txBox="1">
            <a:spLocks/>
          </p:cNvSpPr>
          <p:nvPr/>
        </p:nvSpPr>
        <p:spPr bwMode="auto">
          <a:xfrm>
            <a:off x="2689225" y="5730875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600mm in 5 years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4" name="Text Placeholder 20"/>
          <p:cNvSpPr txBox="1">
            <a:spLocks/>
          </p:cNvSpPr>
          <p:nvPr/>
        </p:nvSpPr>
        <p:spPr bwMode="auto">
          <a:xfrm>
            <a:off x="3903663" y="2070100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Content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5" name="Text Placeholder 20"/>
          <p:cNvSpPr txBox="1">
            <a:spLocks/>
          </p:cNvSpPr>
          <p:nvPr/>
        </p:nvSpPr>
        <p:spPr bwMode="auto">
          <a:xfrm>
            <a:off x="5187950" y="2070100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Display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6" name="Text Placeholder 20"/>
          <p:cNvSpPr txBox="1">
            <a:spLocks/>
          </p:cNvSpPr>
          <p:nvPr/>
        </p:nvSpPr>
        <p:spPr bwMode="auto">
          <a:xfrm>
            <a:off x="6573838" y="2070100"/>
            <a:ext cx="842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RMX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7" name="Text Placeholder 20"/>
          <p:cNvSpPr txBox="1">
            <a:spLocks/>
          </p:cNvSpPr>
          <p:nvPr/>
        </p:nvSpPr>
        <p:spPr bwMode="auto">
          <a:xfrm>
            <a:off x="3903663" y="2935288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Links/PageRank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8" name="Text Placeholder 20"/>
          <p:cNvSpPr txBox="1">
            <a:spLocks/>
          </p:cNvSpPr>
          <p:nvPr/>
        </p:nvSpPr>
        <p:spPr bwMode="auto">
          <a:xfrm>
            <a:off x="3903663" y="3800475"/>
            <a:ext cx="1216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Social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39" name="Text Placeholder 20"/>
          <p:cNvSpPr txBox="1">
            <a:spLocks/>
          </p:cNvSpPr>
          <p:nvPr/>
        </p:nvSpPr>
        <p:spPr bwMode="auto">
          <a:xfrm>
            <a:off x="4043363" y="5730875"/>
            <a:ext cx="882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Conv.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0" name="Text Placeholder 20"/>
          <p:cNvSpPr txBox="1">
            <a:spLocks/>
          </p:cNvSpPr>
          <p:nvPr/>
        </p:nvSpPr>
        <p:spPr bwMode="auto">
          <a:xfrm>
            <a:off x="5248275" y="29352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Search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1" name="Text Placeholder 20"/>
          <p:cNvSpPr txBox="1">
            <a:spLocks/>
          </p:cNvSpPr>
          <p:nvPr/>
        </p:nvSpPr>
        <p:spPr bwMode="auto">
          <a:xfrm>
            <a:off x="5137150" y="3816350"/>
            <a:ext cx="1366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Engagement Ads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2" name="Text Placeholder 20"/>
          <p:cNvSpPr txBox="1">
            <a:spLocks/>
          </p:cNvSpPr>
          <p:nvPr/>
        </p:nvSpPr>
        <p:spPr bwMode="auto">
          <a:xfrm>
            <a:off x="5129213" y="4862513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Promoted Suite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3" name="Text Placeholder 20"/>
          <p:cNvSpPr txBox="1">
            <a:spLocks/>
          </p:cNvSpPr>
          <p:nvPr/>
        </p:nvSpPr>
        <p:spPr bwMode="auto">
          <a:xfrm>
            <a:off x="6557963" y="2922588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AdX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4" name="Text Placeholder 20"/>
          <p:cNvSpPr txBox="1">
            <a:spLocks/>
          </p:cNvSpPr>
          <p:nvPr/>
        </p:nvSpPr>
        <p:spPr bwMode="auto">
          <a:xfrm>
            <a:off x="6503988" y="3824288"/>
            <a:ext cx="1216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TBA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5" name="Text Placeholder 20"/>
          <p:cNvSpPr txBox="1">
            <a:spLocks/>
          </p:cNvSpPr>
          <p:nvPr/>
        </p:nvSpPr>
        <p:spPr bwMode="auto">
          <a:xfrm>
            <a:off x="6451600" y="4725988"/>
            <a:ext cx="1214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.com, TBA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pic>
        <p:nvPicPr>
          <p:cNvPr id="123946" name="Picture 55" descr="FM 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5700" y="5667375"/>
            <a:ext cx="1206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47" name="Text Placeholder 20"/>
          <p:cNvSpPr txBox="1">
            <a:spLocks/>
          </p:cNvSpPr>
          <p:nvPr/>
        </p:nvSpPr>
        <p:spPr bwMode="auto">
          <a:xfrm>
            <a:off x="3973513" y="4841875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Interest Graph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8" name="Text Placeholder 20"/>
          <p:cNvSpPr txBox="1">
            <a:spLocks/>
          </p:cNvSpPr>
          <p:nvPr/>
        </p:nvSpPr>
        <p:spPr bwMode="auto">
          <a:xfrm>
            <a:off x="5218113" y="5730875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CT suite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sp>
        <p:nvSpPr>
          <p:cNvPr id="123949" name="Text Placeholder 20"/>
          <p:cNvSpPr txBox="1">
            <a:spLocks/>
          </p:cNvSpPr>
          <p:nvPr/>
        </p:nvSpPr>
        <p:spPr bwMode="auto">
          <a:xfrm>
            <a:off x="6557963" y="5778500"/>
            <a:ext cx="1214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640105"/>
              </a:buClr>
            </a:pPr>
            <a:r>
              <a:rPr lang="en-US" sz="1600" b="1" dirty="0">
                <a:solidFill>
                  <a:srgbClr val="404040"/>
                </a:solidFill>
                <a:latin typeface="Franklin Gothic Book" charset="0"/>
              </a:rPr>
              <a:t>.coms, TBA</a:t>
            </a:r>
            <a:endParaRPr lang="en-US" sz="1600" b="1" dirty="0">
              <a:solidFill>
                <a:srgbClr val="000000"/>
              </a:solidFill>
              <a:latin typeface="Franklin Gothic Medium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1001713" y="5534025"/>
            <a:ext cx="6705600" cy="1588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0-17 at 8.15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9877" r="741" b="8519"/>
          <a:stretch/>
        </p:blipFill>
        <p:spPr>
          <a:xfrm>
            <a:off x="165099" y="1787026"/>
            <a:ext cx="8831041" cy="4918763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372533" y="838201"/>
            <a:ext cx="8483908" cy="825499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FMP offers marketing partners the first opportunity to advertise on the largest, most powerful publishing platform online: </a:t>
            </a:r>
            <a:r>
              <a:rPr lang="en-US" b="1" i="1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WordPress.com</a:t>
            </a:r>
            <a:endParaRPr lang="en-US" b="1" i="1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329797" y="-2593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cap="all" dirty="0" smtClean="0">
                <a:solidFill>
                  <a:srgbClr val="000000"/>
                </a:solidFill>
                <a:latin typeface="Franklin Gothic Medium"/>
              </a:rPr>
              <a:t>Announcement: FMP &amp; wordpress</a:t>
            </a:r>
            <a:endParaRPr lang="en-US" sz="3600" cap="all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8" y="2028327"/>
            <a:ext cx="1986894" cy="448171"/>
          </a:xfrm>
          <a:prstGeom prst="rect">
            <a:avLst/>
          </a:prstGeom>
        </p:spPr>
      </p:pic>
      <p:pic>
        <p:nvPicPr>
          <p:cNvPr id="21" name="Picture 20" descr="fm_REFRESH_FINAL.pdf"/>
          <p:cNvPicPr>
            <a:picLocks noChangeAspect="1"/>
          </p:cNvPicPr>
          <p:nvPr/>
        </p:nvPicPr>
        <p:blipFill>
          <a:blip r:embed="rId4"/>
          <a:srcRect l="11864" t="5733" r="21302" b="64895"/>
          <a:stretch>
            <a:fillRect/>
          </a:stretch>
        </p:blipFill>
        <p:spPr>
          <a:xfrm>
            <a:off x="6511813" y="4406900"/>
            <a:ext cx="1816038" cy="103283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0800000">
            <a:off x="4559301" y="3746501"/>
            <a:ext cx="2247333" cy="2006605"/>
          </a:xfrm>
          <a:prstGeom prst="straightConnector1">
            <a:avLst/>
          </a:prstGeom>
          <a:ln w="889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44110" y="2709336"/>
            <a:ext cx="2027790" cy="719664"/>
          </a:xfrm>
          <a:prstGeom prst="straightConnector1">
            <a:avLst/>
          </a:prstGeom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3"/>
          <p:cNvSpPr txBox="1">
            <a:spLocks/>
          </p:cNvSpPr>
          <p:nvPr/>
        </p:nvSpPr>
        <p:spPr>
          <a:xfrm>
            <a:off x="520297" y="2542762"/>
            <a:ext cx="2109637" cy="54475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-1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cap="none" dirty="0" smtClean="0">
                <a:latin typeface="+mn-lt"/>
              </a:rPr>
              <a:t>Best </a:t>
            </a:r>
            <a:r>
              <a:rPr lang="en-US" sz="2800" cap="none" dirty="0" smtClean="0">
                <a:solidFill>
                  <a:srgbClr val="BC5511"/>
                </a:solidFill>
                <a:latin typeface="+mn-lt"/>
              </a:rPr>
              <a:t>Content</a:t>
            </a:r>
            <a:endParaRPr lang="en-US" sz="2800" cap="none" dirty="0">
              <a:solidFill>
                <a:srgbClr val="005E00"/>
              </a:solidFill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447400" y="5439732"/>
            <a:ext cx="1944865" cy="58576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-1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cap="none" dirty="0" smtClean="0">
                <a:latin typeface="+mn-lt"/>
              </a:rPr>
              <a:t>Right </a:t>
            </a:r>
            <a:r>
              <a:rPr lang="en-US" sz="2800" cap="none" dirty="0" smtClean="0">
                <a:solidFill>
                  <a:srgbClr val="363B5F"/>
                </a:solidFill>
                <a:latin typeface="+mn-lt"/>
              </a:rPr>
              <a:t>Context</a:t>
            </a:r>
            <a:endParaRPr lang="en-US" sz="2800" cap="none" dirty="0">
              <a:solidFill>
                <a:srgbClr val="005E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94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0228"/>
            <a:ext cx="8229600" cy="928472"/>
          </a:xfrm>
        </p:spPr>
        <p:txBody>
          <a:bodyPr>
            <a:noAutofit/>
          </a:bodyPr>
          <a:lstStyle/>
          <a:p>
            <a:r>
              <a:rPr lang="en-US" dirty="0"/>
              <a:t>FM &amp; </a:t>
            </a:r>
            <a:r>
              <a:rPr lang="en-US" dirty="0" err="1" smtClean="0"/>
              <a:t>AutomatTic</a:t>
            </a:r>
            <a:r>
              <a:rPr lang="en-US" dirty="0" smtClean="0"/>
              <a:t> partnership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199" y="1181100"/>
            <a:ext cx="8450943" cy="50038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True Partners </a:t>
            </a:r>
            <a:r>
              <a:rPr lang="en-US" sz="3200" b="1" dirty="0">
                <a:solidFill>
                  <a:schemeClr val="tx1"/>
                </a:solidFill>
              </a:rPr>
              <a:t>with </a:t>
            </a:r>
            <a:r>
              <a:rPr lang="en-US" sz="3200" b="1" dirty="0" smtClean="0">
                <a:solidFill>
                  <a:schemeClr val="tx1"/>
                </a:solidFill>
              </a:rPr>
              <a:t>a deep understanding of the Independent </a:t>
            </a:r>
            <a:r>
              <a:rPr lang="en-US" sz="3200" b="1" dirty="0">
                <a:solidFill>
                  <a:schemeClr val="tx1"/>
                </a:solidFill>
              </a:rPr>
              <a:t>Web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Fast growing publisher services for </a:t>
            </a:r>
            <a:r>
              <a:rPr lang="en-US" sz="3200" b="1" dirty="0">
                <a:solidFill>
                  <a:srgbClr val="761113"/>
                </a:solidFill>
              </a:rPr>
              <a:t>Millions of Authors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b="1" dirty="0">
                <a:solidFill>
                  <a:srgbClr val="761113"/>
                </a:solidFill>
              </a:rPr>
              <a:t>Hundreds of Millions of Consumers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0000"/>
                </a:solidFill>
              </a:rPr>
              <a:t>engaged in conversational media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761113"/>
                </a:solidFill>
              </a:rPr>
              <a:t>First ever opt-in premium ad program </a:t>
            </a:r>
            <a:r>
              <a:rPr lang="en-US" sz="3200" b="1" dirty="0" smtClean="0">
                <a:solidFill>
                  <a:srgbClr val="000000"/>
                </a:solidFill>
              </a:rPr>
              <a:t>for top </a:t>
            </a:r>
            <a:r>
              <a:rPr lang="en-US" sz="3200" b="1" dirty="0" err="1" smtClean="0">
                <a:solidFill>
                  <a:srgbClr val="000000"/>
                </a:solidFill>
              </a:rPr>
              <a:t>WordPress.com</a:t>
            </a:r>
            <a:r>
              <a:rPr lang="en-US" sz="3200" b="1" dirty="0" smtClean="0">
                <a:solidFill>
                  <a:srgbClr val="000000"/>
                </a:solidFill>
              </a:rPr>
              <a:t> publishers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47675" y="228600"/>
            <a:ext cx="8001000" cy="365760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0000"/>
              </a:lnSpc>
              <a:spcBef>
                <a:spcPts val="650"/>
              </a:spcBef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cap="all" spc="-1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WordPress.com</a:t>
            </a:r>
            <a:r>
              <a:rPr lang="en-US" sz="3600" cap="all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Massive Scale</a:t>
            </a:r>
          </a:p>
          <a:p>
            <a:pPr>
              <a:spcBef>
                <a:spcPts val="650"/>
              </a:spcBef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25m bloggers, 300m readers, 1.2m daily interactions, 3b monthly </a:t>
            </a:r>
            <a:r>
              <a:rPr lang="en-US" sz="2400" dirty="0" err="1" smtClean="0">
                <a:solidFill>
                  <a:srgbClr val="000000"/>
                </a:solidFill>
              </a:rPr>
              <a:t>pageviews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650"/>
              </a:spcBef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From </a:t>
            </a:r>
            <a:r>
              <a:rPr lang="en-US" sz="2400" dirty="0">
                <a:solidFill>
                  <a:srgbClr val="000000"/>
                </a:solidFill>
              </a:rPr>
              <a:t>individual bloggers to enterprise customers</a:t>
            </a:r>
          </a:p>
          <a:p>
            <a:pPr marL="0" indent="0" eaLnBrk="1" hangingPunct="1">
              <a:lnSpc>
                <a:spcPct val="100000"/>
              </a:lnSpc>
              <a:spcBef>
                <a:spcPts val="650"/>
              </a:spcBef>
              <a:spcAft>
                <a:spcPts val="1413"/>
              </a:spcAft>
              <a:buClrTx/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WordPress powers 15% of top 1m web sites, 22% of all new domains registered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3724275"/>
            <a:ext cx="3905250" cy="265112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  <a:effectLst>
            <a:outerShdw blurRad="63500" dist="18000" dir="5400000" algn="ctr" rotWithShape="0">
              <a:srgbClr val="000000">
                <a:alpha val="40033"/>
              </a:srgbClr>
            </a:outerShdw>
          </a:effec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88900" y="6623050"/>
            <a:ext cx="2717800" cy="184150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hangingPunct="1">
              <a:lnSpc>
                <a:spcPct val="100000"/>
              </a:lnSpc>
              <a:spcBef>
                <a:spcPts val="650"/>
              </a:spcBef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800" dirty="0" err="1">
                <a:solidFill>
                  <a:srgbClr val="000000"/>
                </a:solidFill>
              </a:rPr>
              <a:t>WP.com</a:t>
            </a:r>
            <a:r>
              <a:rPr lang="en-US" sz="800" dirty="0">
                <a:solidFill>
                  <a:srgbClr val="000000"/>
                </a:solidFill>
              </a:rPr>
              <a:t> weekly PV growth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3632200"/>
            <a:ext cx="2349500" cy="2757488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  <a:effectLst>
            <a:outerShdw blurRad="63500" dist="18000" dir="5400000" algn="ctr" rotWithShape="0">
              <a:srgbClr val="000000">
                <a:alpha val="40033"/>
              </a:srgbClr>
            </a:outerShdw>
          </a:effec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2888" y="3703638"/>
            <a:ext cx="2503487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43374"/>
            <a:ext cx="9144000" cy="4346002"/>
            <a:chOff x="0" y="2023476"/>
            <a:chExt cx="9144000" cy="4346002"/>
          </a:xfrm>
        </p:grpSpPr>
        <p:pic>
          <p:nvPicPr>
            <p:cNvPr id="6" name="Picture 5" descr="Hot Topics on WordPress.co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23476"/>
              <a:ext cx="9144000" cy="43431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>
              <a:off x="1280726" y="2090545"/>
              <a:ext cx="1201588" cy="51882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510695" y="2192752"/>
              <a:ext cx="850347" cy="4166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2639976"/>
              <a:ext cx="762000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02258" y="2639976"/>
              <a:ext cx="617141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480196" y="2609365"/>
              <a:ext cx="661106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086087" y="2611883"/>
              <a:ext cx="1424609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902342" y="6026524"/>
              <a:ext cx="522639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018240" y="5670646"/>
              <a:ext cx="522639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66428" y="5657722"/>
              <a:ext cx="6889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578088" y="5644798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761833" y="5631306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149317" y="5274860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74019" y="5274860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18520" y="5286004"/>
              <a:ext cx="547908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297148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279560" y="4931906"/>
              <a:ext cx="653739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831923" y="4909618"/>
              <a:ext cx="631986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831923" y="4544376"/>
              <a:ext cx="445720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181570" y="4533535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170610" y="4544376"/>
              <a:ext cx="655912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53949" y="4179134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98121" y="3404680"/>
              <a:ext cx="638747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5215" y="3404680"/>
              <a:ext cx="553949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149936" y="3404680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022882" y="4171112"/>
              <a:ext cx="651421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66458" y="4157048"/>
              <a:ext cx="748863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520344" y="3781776"/>
              <a:ext cx="1024615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898799" y="3781776"/>
              <a:ext cx="1024615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91348" y="3054715"/>
              <a:ext cx="1024615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7708349" y="3012667"/>
              <a:ext cx="635552" cy="34295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839" y="250610"/>
            <a:ext cx="8445500" cy="18492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WordPress.com publishers cover the gamut of content interests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ysClr val="window" lastClr="FFFFFF"/>
      </a:lt1>
      <a:dk2>
        <a:srgbClr val="761113"/>
      </a:dk2>
      <a:lt2>
        <a:srgbClr val="A6A6A6"/>
      </a:lt2>
      <a:accent1>
        <a:srgbClr val="363B5F"/>
      </a:accent1>
      <a:accent2>
        <a:srgbClr val="005E00"/>
      </a:accent2>
      <a:accent3>
        <a:srgbClr val="BC5512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889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11410</TotalTime>
  <Words>821</Words>
  <Application>Microsoft Macintosh PowerPoint</Application>
  <PresentationFormat>On-screen Show (4:3)</PresentationFormat>
  <Paragraphs>159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PowerPoint Presentation</vt:lpstr>
      <vt:lpstr>PowerPoint Presentation</vt:lpstr>
      <vt:lpstr>The Birth Of an Internet Star</vt:lpstr>
      <vt:lpstr>The Independent Web’s Problem</vt:lpstr>
      <vt:lpstr>The Independent Web’s Opportunity</vt:lpstr>
      <vt:lpstr>PowerPoint Presentation</vt:lpstr>
      <vt:lpstr>FM &amp; AutomatTic partnership</vt:lpstr>
      <vt:lpstr>PowerPoint Presentation</vt:lpstr>
      <vt:lpstr>WordPress.com publishers cover the gamut of content interests</vt:lpstr>
      <vt:lpstr>FMP NOw has relevance at scale with an influential audience</vt:lpstr>
      <vt:lpstr>Our COMBINED consumers are trendsetters</vt:lpstr>
      <vt:lpstr>WINNING COMBINATION</vt:lpstr>
    </vt:vector>
  </TitlesOfParts>
  <Company>Federated Media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Maria Lopez</dc:creator>
  <cp:lastModifiedBy>Clint Bagley</cp:lastModifiedBy>
  <cp:revision>113</cp:revision>
  <dcterms:created xsi:type="dcterms:W3CDTF">2011-10-18T23:38:19Z</dcterms:created>
  <dcterms:modified xsi:type="dcterms:W3CDTF">2011-10-19T04:08:47Z</dcterms:modified>
</cp:coreProperties>
</file>